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76" r:id="rId12"/>
    <p:sldId id="280" r:id="rId13"/>
    <p:sldId id="283" r:id="rId14"/>
    <p:sldId id="286" r:id="rId15"/>
    <p:sldId id="287" r:id="rId16"/>
    <p:sldId id="288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5" r:id="rId27"/>
    <p:sldId id="277" r:id="rId28"/>
    <p:sldId id="278" r:id="rId29"/>
    <p:sldId id="281" r:id="rId30"/>
    <p:sldId id="282" r:id="rId31"/>
    <p:sldId id="284" r:id="rId32"/>
  </p:sldIdLst>
  <p:sldSz cx="7772400" cy="4572000"/>
  <p:notesSz cx="6858000" cy="9144000"/>
  <p:defaultTextStyle>
    <a:defPPr>
      <a:defRPr lang="en-US"/>
    </a:defPPr>
    <a:lvl1pPr marL="0" algn="l" defTabSz="592473" rtl="0" eaLnBrk="1" latinLnBrk="0" hangingPunct="1">
      <a:defRPr sz="1166" kern="1200">
        <a:solidFill>
          <a:schemeClr val="tx1"/>
        </a:solidFill>
        <a:latin typeface="+mn-lt"/>
        <a:ea typeface="+mn-ea"/>
        <a:cs typeface="+mn-cs"/>
      </a:defRPr>
    </a:lvl1pPr>
    <a:lvl2pPr marL="296236" algn="l" defTabSz="592473" rtl="0" eaLnBrk="1" latinLnBrk="0" hangingPunct="1">
      <a:defRPr sz="1166" kern="1200">
        <a:solidFill>
          <a:schemeClr val="tx1"/>
        </a:solidFill>
        <a:latin typeface="+mn-lt"/>
        <a:ea typeface="+mn-ea"/>
        <a:cs typeface="+mn-cs"/>
      </a:defRPr>
    </a:lvl2pPr>
    <a:lvl3pPr marL="592473" algn="l" defTabSz="592473" rtl="0" eaLnBrk="1" latinLnBrk="0" hangingPunct="1">
      <a:defRPr sz="1166" kern="1200">
        <a:solidFill>
          <a:schemeClr val="tx1"/>
        </a:solidFill>
        <a:latin typeface="+mn-lt"/>
        <a:ea typeface="+mn-ea"/>
        <a:cs typeface="+mn-cs"/>
      </a:defRPr>
    </a:lvl3pPr>
    <a:lvl4pPr marL="888707" algn="l" defTabSz="592473" rtl="0" eaLnBrk="1" latinLnBrk="0" hangingPunct="1">
      <a:defRPr sz="1166" kern="1200">
        <a:solidFill>
          <a:schemeClr val="tx1"/>
        </a:solidFill>
        <a:latin typeface="+mn-lt"/>
        <a:ea typeface="+mn-ea"/>
        <a:cs typeface="+mn-cs"/>
      </a:defRPr>
    </a:lvl4pPr>
    <a:lvl5pPr marL="1184943" algn="l" defTabSz="592473" rtl="0" eaLnBrk="1" latinLnBrk="0" hangingPunct="1">
      <a:defRPr sz="1166" kern="1200">
        <a:solidFill>
          <a:schemeClr val="tx1"/>
        </a:solidFill>
        <a:latin typeface="+mn-lt"/>
        <a:ea typeface="+mn-ea"/>
        <a:cs typeface="+mn-cs"/>
      </a:defRPr>
    </a:lvl5pPr>
    <a:lvl6pPr marL="1481180" algn="l" defTabSz="592473" rtl="0" eaLnBrk="1" latinLnBrk="0" hangingPunct="1">
      <a:defRPr sz="1166" kern="1200">
        <a:solidFill>
          <a:schemeClr val="tx1"/>
        </a:solidFill>
        <a:latin typeface="+mn-lt"/>
        <a:ea typeface="+mn-ea"/>
        <a:cs typeface="+mn-cs"/>
      </a:defRPr>
    </a:lvl6pPr>
    <a:lvl7pPr marL="1777416" algn="l" defTabSz="592473" rtl="0" eaLnBrk="1" latinLnBrk="0" hangingPunct="1">
      <a:defRPr sz="1166" kern="1200">
        <a:solidFill>
          <a:schemeClr val="tx1"/>
        </a:solidFill>
        <a:latin typeface="+mn-lt"/>
        <a:ea typeface="+mn-ea"/>
        <a:cs typeface="+mn-cs"/>
      </a:defRPr>
    </a:lvl7pPr>
    <a:lvl8pPr marL="2073653" algn="l" defTabSz="592473" rtl="0" eaLnBrk="1" latinLnBrk="0" hangingPunct="1">
      <a:defRPr sz="1166" kern="1200">
        <a:solidFill>
          <a:schemeClr val="tx1"/>
        </a:solidFill>
        <a:latin typeface="+mn-lt"/>
        <a:ea typeface="+mn-ea"/>
        <a:cs typeface="+mn-cs"/>
      </a:defRPr>
    </a:lvl8pPr>
    <a:lvl9pPr marL="2369887" algn="l" defTabSz="592473" rtl="0" eaLnBrk="1" latinLnBrk="0" hangingPunct="1">
      <a:defRPr sz="116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6C"/>
    <a:srgbClr val="0071BC"/>
    <a:srgbClr val="008AD8"/>
    <a:srgbClr val="E1E1E1"/>
    <a:srgbClr val="CBCBCB"/>
    <a:srgbClr val="929292"/>
    <a:srgbClr val="515151"/>
    <a:srgbClr val="000000"/>
    <a:srgbClr val="7F1B20"/>
    <a:srgbClr val="3B4E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75" autoAdjust="0"/>
    <p:restoredTop sz="94660"/>
  </p:normalViewPr>
  <p:slideViewPr>
    <p:cSldViewPr snapToGrid="0">
      <p:cViewPr varScale="1">
        <p:scale>
          <a:sx n="95" d="100"/>
          <a:sy n="95" d="100"/>
        </p:scale>
        <p:origin x="92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550" y="748242"/>
            <a:ext cx="5829300" cy="1591733"/>
          </a:xfrm>
        </p:spPr>
        <p:txBody>
          <a:bodyPr anchor="b"/>
          <a:lstStyle>
            <a:lvl1pPr algn="ctr">
              <a:defRPr sz="38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2401359"/>
            <a:ext cx="5829300" cy="1103841"/>
          </a:xfrm>
        </p:spPr>
        <p:txBody>
          <a:bodyPr/>
          <a:lstStyle>
            <a:lvl1pPr marL="0" indent="0" algn="ctr">
              <a:buNone/>
              <a:defRPr sz="1530"/>
            </a:lvl1pPr>
            <a:lvl2pPr marL="291465" indent="0" algn="ctr">
              <a:buNone/>
              <a:defRPr sz="1275"/>
            </a:lvl2pPr>
            <a:lvl3pPr marL="582930" indent="0" algn="ctr">
              <a:buNone/>
              <a:defRPr sz="1148"/>
            </a:lvl3pPr>
            <a:lvl4pPr marL="874395" indent="0" algn="ctr">
              <a:buNone/>
              <a:defRPr sz="1020"/>
            </a:lvl4pPr>
            <a:lvl5pPr marL="1165860" indent="0" algn="ctr">
              <a:buNone/>
              <a:defRPr sz="1020"/>
            </a:lvl5pPr>
            <a:lvl6pPr marL="1457325" indent="0" algn="ctr">
              <a:buNone/>
              <a:defRPr sz="1020"/>
            </a:lvl6pPr>
            <a:lvl7pPr marL="1748790" indent="0" algn="ctr">
              <a:buNone/>
              <a:defRPr sz="1020"/>
            </a:lvl7pPr>
            <a:lvl8pPr marL="2040255" indent="0" algn="ctr">
              <a:buNone/>
              <a:defRPr sz="1020"/>
            </a:lvl8pPr>
            <a:lvl9pPr marL="2331720" indent="0" algn="ctr">
              <a:buNone/>
              <a:defRPr sz="10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39F39-EA0C-48D6-A8F9-A3750804D0B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C7138-8028-4CE2-B802-D6E21D6CB4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95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39F39-EA0C-48D6-A8F9-A3750804D0B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C7138-8028-4CE2-B802-D6E21D6CB4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950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4" y="1139826"/>
            <a:ext cx="6703695" cy="1901825"/>
          </a:xfrm>
        </p:spPr>
        <p:txBody>
          <a:bodyPr anchor="b"/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4" y="3059642"/>
            <a:ext cx="6703695" cy="1000125"/>
          </a:xfrm>
        </p:spPr>
        <p:txBody>
          <a:bodyPr/>
          <a:lstStyle>
            <a:lvl1pPr marL="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1pPr>
            <a:lvl2pPr marL="29146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2pPr>
            <a:lvl3pPr marL="582930" indent="0">
              <a:buNone/>
              <a:defRPr sz="1148">
                <a:solidFill>
                  <a:schemeClr val="tx1">
                    <a:tint val="75000"/>
                  </a:schemeClr>
                </a:solidFill>
              </a:defRPr>
            </a:lvl3pPr>
            <a:lvl4pPr marL="87439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4pPr>
            <a:lvl5pPr marL="116586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5pPr>
            <a:lvl6pPr marL="145732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6pPr>
            <a:lvl7pPr marL="174879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7pPr>
            <a:lvl8pPr marL="204025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8pPr>
            <a:lvl9pPr marL="233172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39F39-EA0C-48D6-A8F9-A3750804D0B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C7138-8028-4CE2-B802-D6E21D6CB4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0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1217083"/>
            <a:ext cx="3303270" cy="29008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1217083"/>
            <a:ext cx="3303270" cy="29008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39F39-EA0C-48D6-A8F9-A3750804D0B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C7138-8028-4CE2-B802-D6E21D6CB4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199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243417"/>
            <a:ext cx="6703695" cy="8837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5" y="1120775"/>
            <a:ext cx="3288089" cy="549275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5" y="1670050"/>
            <a:ext cx="3288089" cy="2456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1120775"/>
            <a:ext cx="3304282" cy="549275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1670050"/>
            <a:ext cx="3304282" cy="2456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39F39-EA0C-48D6-A8F9-A3750804D0B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C7138-8028-4CE2-B802-D6E21D6CB4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943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39F39-EA0C-48D6-A8F9-A3750804D0B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C7138-8028-4CE2-B802-D6E21D6CB4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254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39F39-EA0C-48D6-A8F9-A3750804D0B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C7138-8028-4CE2-B802-D6E21D6CB4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077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304800"/>
            <a:ext cx="2506801" cy="106680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658284"/>
            <a:ext cx="3934778" cy="3249083"/>
          </a:xfrm>
        </p:spPr>
        <p:txBody>
          <a:bodyPr/>
          <a:lstStyle>
            <a:lvl1pPr>
              <a:defRPr sz="2040"/>
            </a:lvl1pPr>
            <a:lvl2pPr>
              <a:defRPr sz="1785"/>
            </a:lvl2pPr>
            <a:lvl3pPr>
              <a:defRPr sz="1530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1371600"/>
            <a:ext cx="2506801" cy="2541059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39F39-EA0C-48D6-A8F9-A3750804D0B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C7138-8028-4CE2-B802-D6E21D6CB4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813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304800"/>
            <a:ext cx="2506801" cy="106680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658284"/>
            <a:ext cx="3934778" cy="3249083"/>
          </a:xfrm>
        </p:spPr>
        <p:txBody>
          <a:bodyPr anchor="t"/>
          <a:lstStyle>
            <a:lvl1pPr marL="0" indent="0">
              <a:buNone/>
              <a:defRPr sz="2040"/>
            </a:lvl1pPr>
            <a:lvl2pPr marL="291465" indent="0">
              <a:buNone/>
              <a:defRPr sz="1785"/>
            </a:lvl2pPr>
            <a:lvl3pPr marL="582930" indent="0">
              <a:buNone/>
              <a:defRPr sz="1530"/>
            </a:lvl3pPr>
            <a:lvl4pPr marL="874395" indent="0">
              <a:buNone/>
              <a:defRPr sz="1275"/>
            </a:lvl4pPr>
            <a:lvl5pPr marL="1165860" indent="0">
              <a:buNone/>
              <a:defRPr sz="1275"/>
            </a:lvl5pPr>
            <a:lvl6pPr marL="1457325" indent="0">
              <a:buNone/>
              <a:defRPr sz="1275"/>
            </a:lvl6pPr>
            <a:lvl7pPr marL="1748790" indent="0">
              <a:buNone/>
              <a:defRPr sz="1275"/>
            </a:lvl7pPr>
            <a:lvl8pPr marL="2040255" indent="0">
              <a:buNone/>
              <a:defRPr sz="1275"/>
            </a:lvl8pPr>
            <a:lvl9pPr marL="2331720" indent="0">
              <a:buNone/>
              <a:defRPr sz="1275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1371600"/>
            <a:ext cx="2506801" cy="2541059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39F39-EA0C-48D6-A8F9-A3750804D0B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C7138-8028-4CE2-B802-D6E21D6CB4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08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39F39-EA0C-48D6-A8F9-A3750804D0B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C7138-8028-4CE2-B802-D6E21D6CB4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166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243417"/>
            <a:ext cx="1675924" cy="387455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243417"/>
            <a:ext cx="4930616" cy="387455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39F39-EA0C-48D6-A8F9-A3750804D0B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C7138-8028-4CE2-B802-D6E21D6CB4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29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243417"/>
            <a:ext cx="6703695" cy="883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1217083"/>
            <a:ext cx="6703695" cy="2900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4237567"/>
            <a:ext cx="174879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39F39-EA0C-48D6-A8F9-A3750804D0BD}" type="datetimeFigureOut">
              <a:rPr lang="en-US" smtClean="0"/>
              <a:t>5/7/2024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4237567"/>
            <a:ext cx="2623185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4237567"/>
            <a:ext cx="174879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C7138-8028-4CE2-B802-D6E21D6CB4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9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82930" rtl="0" eaLnBrk="1" latinLnBrk="0" hangingPunct="1">
        <a:lnSpc>
          <a:spcPct val="90000"/>
        </a:lnSpc>
        <a:spcBef>
          <a:spcPct val="0"/>
        </a:spcBef>
        <a:buNone/>
        <a:defRPr sz="28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5733" indent="-145733" algn="l" defTabSz="58293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1pPr>
      <a:lvl2pPr marL="43719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2866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02012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31159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60305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89452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18598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47745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henounproject.com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Visual Abstract Instructions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567386"/>
            <a:ext cx="768096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Visual abstracts should read top to bottom or left to right.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We ask that abstracts be 8” wide x 5” tall; the template is set to these dimensions.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Save and send as a PowerPoint file only.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Use the fonts sizes and styles provided on the next slide. Do not use all caps.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Use the sample colors provided on the next slide.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Be sure you have rights to the icons you use, or have included proper attribution as specified by the source site. The Noun Project (</a:t>
            </a:r>
            <a:r>
              <a:rPr lang="en-US" sz="1600" u="sng" dirty="0">
                <a:hlinkClick r:id="rId2"/>
              </a:rPr>
              <a:t>https://thenounproject.com/</a:t>
            </a:r>
            <a:r>
              <a:rPr lang="en-US" sz="1600" dirty="0"/>
              <a:t>) offers a wide selection of free icons for use with proper attribution, or allows unlimited unattributed use for $1.99 per icon. We do not cover icon costs. Suggested formatting of attribution information is in the template.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Google “visual abstracts” to see common layout examples. Please aim for simplicity.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Please note that all information you wish to present must be included on one slide. Additional text or notes will be discarded.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7744B9-B141-43EF-96D5-A2727BB05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650" y="4158048"/>
            <a:ext cx="2103885" cy="35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332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0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Design Element Guide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1354793"/>
            <a:ext cx="7016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Use this font for small labels (Arial 16 pt)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1" y="1693347"/>
            <a:ext cx="7016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Use this font for medium labels (Arial 18 pt)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-1" y="2093457"/>
            <a:ext cx="7016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Use this font for large labels/titles (Arial 20 pt)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448803" y="2837130"/>
            <a:ext cx="1327973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448803" y="3032259"/>
            <a:ext cx="1327973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448803" y="3235934"/>
            <a:ext cx="1327973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-1" y="2811775"/>
            <a:ext cx="2306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Preferred arrow style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-10286" y="3630730"/>
            <a:ext cx="2702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Preferred color samples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-10286" y="699060"/>
            <a:ext cx="7782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Please use slide 3 to create your visual abstract.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450316" y="3657123"/>
            <a:ext cx="304800" cy="256653"/>
          </a:xfrm>
          <a:prstGeom prst="rect">
            <a:avLst/>
          </a:prstGeom>
          <a:solidFill>
            <a:srgbClr val="008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885439" y="3657123"/>
            <a:ext cx="304800" cy="256653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145002" y="3652749"/>
            <a:ext cx="304800" cy="25665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599494" y="3652749"/>
            <a:ext cx="304800" cy="256653"/>
          </a:xfrm>
          <a:prstGeom prst="rect">
            <a:avLst/>
          </a:prstGeom>
          <a:solidFill>
            <a:srgbClr val="51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5032676" y="3652749"/>
            <a:ext cx="304800" cy="256653"/>
          </a:xfrm>
          <a:prstGeom prst="rect">
            <a:avLst/>
          </a:prstGeom>
          <a:solidFill>
            <a:srgbClr val="929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5465858" y="3657123"/>
            <a:ext cx="304800" cy="256653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3322599" y="3652750"/>
            <a:ext cx="304800" cy="256652"/>
          </a:xfrm>
          <a:prstGeom prst="rect">
            <a:avLst/>
          </a:prstGeom>
          <a:solidFill>
            <a:srgbClr val="002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5F0ED63-791F-4E0D-9F21-F5198E637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650" y="4158048"/>
            <a:ext cx="2103885" cy="350857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58FB042D-228E-4D89-8EE8-1D2740487A0B}"/>
              </a:ext>
            </a:extLst>
          </p:cNvPr>
          <p:cNvSpPr/>
          <p:nvPr/>
        </p:nvSpPr>
        <p:spPr>
          <a:xfrm>
            <a:off x="3733801" y="3652749"/>
            <a:ext cx="304800" cy="25665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5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0" y="4142344"/>
            <a:ext cx="548930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[Lead author last name] et al</a:t>
            </a: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100" i="1">
                <a:latin typeface="Arial" panose="020B0604020202020204" pitchFamily="34" charset="0"/>
                <a:cs typeface="Arial" panose="020B0604020202020204" pitchFamily="34" charset="0"/>
              </a:rPr>
              <a:t>Clin Trans </a:t>
            </a:r>
            <a:r>
              <a:rPr 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Gastroenterol.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[Month Year]. [doi]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All icons above are from [source name/url].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0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[Short Title/Summary of Article Topic]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0" y="4076347"/>
            <a:ext cx="77724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9CF04E7-6655-4E75-B822-92B5B1489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650" y="4158048"/>
            <a:ext cx="2103885" cy="35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870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pancreas&#10;&#10;Description automatically generated">
            <a:extLst>
              <a:ext uri="{FF2B5EF4-FFF2-40B4-BE49-F238E27FC236}">
                <a16:creationId xmlns:a16="http://schemas.microsoft.com/office/drawing/2014/main" id="{2484559F-0661-3466-B1A0-64D236F4B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25" y="759252"/>
            <a:ext cx="2396188" cy="2552948"/>
          </a:xfrm>
          <a:prstGeom prst="rect">
            <a:avLst/>
          </a:prstGeom>
        </p:spPr>
      </p:pic>
      <p:pic>
        <p:nvPicPr>
          <p:cNvPr id="6" name="Picture 5" descr="A blue neon sign with a letter&#10;&#10;Description automatically generated">
            <a:extLst>
              <a:ext uri="{FF2B5EF4-FFF2-40B4-BE49-F238E27FC236}">
                <a16:creationId xmlns:a16="http://schemas.microsoft.com/office/drawing/2014/main" id="{A828AAFF-9372-929F-EA9E-38B4E8DFA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334" y="1082824"/>
            <a:ext cx="1907075" cy="1905804"/>
          </a:xfrm>
          <a:prstGeom prst="rect">
            <a:avLst/>
          </a:prstGeom>
        </p:spPr>
      </p:pic>
      <p:pic>
        <p:nvPicPr>
          <p:cNvPr id="7" name="Picture 6" descr="A close-up of a large intestine&#10;&#10;Description automatically generated">
            <a:extLst>
              <a:ext uri="{FF2B5EF4-FFF2-40B4-BE49-F238E27FC236}">
                <a16:creationId xmlns:a16="http://schemas.microsoft.com/office/drawing/2014/main" id="{647552C3-20A3-2243-2202-810DFA414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604" y="716704"/>
            <a:ext cx="2269541" cy="278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188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large intestine&#10;&#10;Description automatically generated">
            <a:extLst>
              <a:ext uri="{FF2B5EF4-FFF2-40B4-BE49-F238E27FC236}">
                <a16:creationId xmlns:a16="http://schemas.microsoft.com/office/drawing/2014/main" id="{895C65BB-FB6F-4584-812B-1DE008C4A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2" y="892798"/>
            <a:ext cx="2269541" cy="2786405"/>
          </a:xfrm>
          <a:prstGeom prst="rect">
            <a:avLst/>
          </a:prstGeom>
        </p:spPr>
      </p:pic>
      <p:pic>
        <p:nvPicPr>
          <p:cNvPr id="5" name="Picture 4" descr="A diagram of a human digestive system&#10;&#10;Description automatically generated">
            <a:extLst>
              <a:ext uri="{FF2B5EF4-FFF2-40B4-BE49-F238E27FC236}">
                <a16:creationId xmlns:a16="http://schemas.microsoft.com/office/drawing/2014/main" id="{E22E1CAD-AC69-5C5A-1A32-040282617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374" y="385405"/>
            <a:ext cx="2461659" cy="3643313"/>
          </a:xfrm>
          <a:prstGeom prst="rect">
            <a:avLst/>
          </a:prstGeom>
        </p:spPr>
      </p:pic>
      <p:pic>
        <p:nvPicPr>
          <p:cNvPr id="6" name="Picture 5" descr="A close-up of a stomach&#10;&#10;Description automatically generated">
            <a:extLst>
              <a:ext uri="{FF2B5EF4-FFF2-40B4-BE49-F238E27FC236}">
                <a16:creationId xmlns:a16="http://schemas.microsoft.com/office/drawing/2014/main" id="{6732D0A5-CDC3-2BE0-364F-8AB5C4B58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694" y="493733"/>
            <a:ext cx="2495744" cy="29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64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aby wrapped in a blue blanket&#10;&#10;Description automatically generated">
            <a:extLst>
              <a:ext uri="{FF2B5EF4-FFF2-40B4-BE49-F238E27FC236}">
                <a16:creationId xmlns:a16="http://schemas.microsoft.com/office/drawing/2014/main" id="{343CAF11-FAD4-B658-B931-5A23E81F3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682" y="1769864"/>
            <a:ext cx="3061348" cy="1734703"/>
          </a:xfrm>
          <a:prstGeom prst="rect">
            <a:avLst/>
          </a:prstGeom>
        </p:spPr>
      </p:pic>
      <p:pic>
        <p:nvPicPr>
          <p:cNvPr id="5" name="Picture 4" descr="A diagram of a human body&#10;&#10;Description automatically generated with medium confidence">
            <a:extLst>
              <a:ext uri="{FF2B5EF4-FFF2-40B4-BE49-F238E27FC236}">
                <a16:creationId xmlns:a16="http://schemas.microsoft.com/office/drawing/2014/main" id="{B94EEEF2-BDF5-8D68-C1D7-4D9D1AEB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370" y="879802"/>
            <a:ext cx="2529355" cy="3103859"/>
          </a:xfrm>
          <a:prstGeom prst="rect">
            <a:avLst/>
          </a:prstGeom>
        </p:spPr>
      </p:pic>
      <p:pic>
        <p:nvPicPr>
          <p:cNvPr id="2" name="Picture 1" descr="A medical illustration of a stomach&#10;&#10;Description automatically generated">
            <a:extLst>
              <a:ext uri="{FF2B5EF4-FFF2-40B4-BE49-F238E27FC236}">
                <a16:creationId xmlns:a16="http://schemas.microsoft.com/office/drawing/2014/main" id="{E18B391C-D4D5-B506-A68E-593F9B770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3947"/>
            <a:ext cx="2842341" cy="263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87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human body&#10;&#10;Description automatically generated">
            <a:extLst>
              <a:ext uri="{FF2B5EF4-FFF2-40B4-BE49-F238E27FC236}">
                <a16:creationId xmlns:a16="http://schemas.microsoft.com/office/drawing/2014/main" id="{04109A2C-4EFB-2A0A-5B3D-AE3B55B2B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82" y="827704"/>
            <a:ext cx="2483529" cy="2709167"/>
          </a:xfrm>
          <a:prstGeom prst="rect">
            <a:avLst/>
          </a:prstGeom>
        </p:spPr>
      </p:pic>
      <p:pic>
        <p:nvPicPr>
          <p:cNvPr id="4" name="Picture 3" descr="A diagram of a human digestive system&#10;&#10;Description automatically generated">
            <a:extLst>
              <a:ext uri="{FF2B5EF4-FFF2-40B4-BE49-F238E27FC236}">
                <a16:creationId xmlns:a16="http://schemas.microsoft.com/office/drawing/2014/main" id="{99C5C1CB-0B85-7972-2B36-C9F32B4CE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90" y="412730"/>
            <a:ext cx="2538929" cy="3746540"/>
          </a:xfrm>
          <a:prstGeom prst="rect">
            <a:avLst/>
          </a:prstGeom>
        </p:spPr>
      </p:pic>
      <p:pic>
        <p:nvPicPr>
          <p:cNvPr id="5" name="Picture 4" descr="Several images of a person's body&#10;&#10;Description automatically generated">
            <a:extLst>
              <a:ext uri="{FF2B5EF4-FFF2-40B4-BE49-F238E27FC236}">
                <a16:creationId xmlns:a16="http://schemas.microsoft.com/office/drawing/2014/main" id="{07C11625-8D04-1330-A292-616ED8BF0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10" y="1094880"/>
            <a:ext cx="2528580" cy="217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642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stomach&#10;&#10;Description automatically generated">
            <a:extLst>
              <a:ext uri="{FF2B5EF4-FFF2-40B4-BE49-F238E27FC236}">
                <a16:creationId xmlns:a16="http://schemas.microsoft.com/office/drawing/2014/main" id="{807E841D-8F16-1CC6-5399-E3A1D0C7C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242" y="848956"/>
            <a:ext cx="3136158" cy="2874088"/>
          </a:xfrm>
          <a:prstGeom prst="rect">
            <a:avLst/>
          </a:prstGeom>
        </p:spPr>
      </p:pic>
      <p:pic>
        <p:nvPicPr>
          <p:cNvPr id="4" name="Picture 3" descr="A loaf of bread with slices&#10;&#10;Description automatically generated">
            <a:extLst>
              <a:ext uri="{FF2B5EF4-FFF2-40B4-BE49-F238E27FC236}">
                <a16:creationId xmlns:a16="http://schemas.microsoft.com/office/drawing/2014/main" id="{F18A679B-D60C-2CA7-2FC2-D9691EC38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7" y="1020798"/>
            <a:ext cx="3035875" cy="2530402"/>
          </a:xfrm>
          <a:prstGeom prst="rect">
            <a:avLst/>
          </a:prstGeom>
        </p:spPr>
      </p:pic>
      <p:pic>
        <p:nvPicPr>
          <p:cNvPr id="5" name="Picture 4" descr="A diagram of a stomach&#10;&#10;Description automatically generated">
            <a:extLst>
              <a:ext uri="{FF2B5EF4-FFF2-40B4-BE49-F238E27FC236}">
                <a16:creationId xmlns:a16="http://schemas.microsoft.com/office/drawing/2014/main" id="{4704A7F1-3973-CB76-FD68-B8008BB55C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89" y="801592"/>
            <a:ext cx="2090622" cy="296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1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human body&#10;&#10;Description automatically generated">
            <a:extLst>
              <a:ext uri="{FF2B5EF4-FFF2-40B4-BE49-F238E27FC236}">
                <a16:creationId xmlns:a16="http://schemas.microsoft.com/office/drawing/2014/main" id="{D40FFA42-9B35-8BF6-7E39-2A0D42E1D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07" y="1171632"/>
            <a:ext cx="2228736" cy="2228736"/>
          </a:xfrm>
          <a:prstGeom prst="rect">
            <a:avLst/>
          </a:prstGeom>
        </p:spPr>
      </p:pic>
      <p:pic>
        <p:nvPicPr>
          <p:cNvPr id="5" name="Picture 4" descr="A diagram of a human body&#10;&#10;Description automatically generated">
            <a:extLst>
              <a:ext uri="{FF2B5EF4-FFF2-40B4-BE49-F238E27FC236}">
                <a16:creationId xmlns:a16="http://schemas.microsoft.com/office/drawing/2014/main" id="{12FB53D3-E9C5-5294-833B-4126BC195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079" y="1033671"/>
            <a:ext cx="2228736" cy="2504656"/>
          </a:xfrm>
          <a:prstGeom prst="rect">
            <a:avLst/>
          </a:prstGeom>
        </p:spPr>
      </p:pic>
      <p:pic>
        <p:nvPicPr>
          <p:cNvPr id="6" name="Picture 5" descr="A box of cereal and a bowl of cereal&#10;&#10;Description automatically generated">
            <a:extLst>
              <a:ext uri="{FF2B5EF4-FFF2-40B4-BE49-F238E27FC236}">
                <a16:creationId xmlns:a16="http://schemas.microsoft.com/office/drawing/2014/main" id="{84484645-D43F-5778-95DB-6282A3E2A3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266" y="1272066"/>
            <a:ext cx="2027868" cy="202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357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iver with a few small spots&#10;&#10;Description automatically generated with medium confidence">
            <a:extLst>
              <a:ext uri="{FF2B5EF4-FFF2-40B4-BE49-F238E27FC236}">
                <a16:creationId xmlns:a16="http://schemas.microsoft.com/office/drawing/2014/main" id="{A7AC68B8-8679-CDCC-B823-F066D62EB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7038"/>
            <a:ext cx="2916593" cy="2597925"/>
          </a:xfrm>
          <a:prstGeom prst="rect">
            <a:avLst/>
          </a:prstGeom>
        </p:spPr>
      </p:pic>
      <p:pic>
        <p:nvPicPr>
          <p:cNvPr id="4" name="Picture 3" descr="A person's body with large intestine&#10;&#10;Description automatically generated">
            <a:extLst>
              <a:ext uri="{FF2B5EF4-FFF2-40B4-BE49-F238E27FC236}">
                <a16:creationId xmlns:a16="http://schemas.microsoft.com/office/drawing/2014/main" id="{6549FCB1-8121-EF3B-39F6-A3C1CC3CE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880" y="597932"/>
            <a:ext cx="1902640" cy="3376136"/>
          </a:xfrm>
          <a:prstGeom prst="rect">
            <a:avLst/>
          </a:prstGeom>
        </p:spPr>
      </p:pic>
      <p:pic>
        <p:nvPicPr>
          <p:cNvPr id="5" name="Picture 4" descr="A silver necklace with a long tube&#10;&#10;Description automatically generated">
            <a:extLst>
              <a:ext uri="{FF2B5EF4-FFF2-40B4-BE49-F238E27FC236}">
                <a16:creationId xmlns:a16="http://schemas.microsoft.com/office/drawing/2014/main" id="{8D4BF730-86B4-B706-DB2A-7BA00A89D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906" y="527495"/>
            <a:ext cx="2081060" cy="351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419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person's body&#10;&#10;Description automatically generated">
            <a:extLst>
              <a:ext uri="{FF2B5EF4-FFF2-40B4-BE49-F238E27FC236}">
                <a16:creationId xmlns:a16="http://schemas.microsoft.com/office/drawing/2014/main" id="{160E0F97-9CB4-4C1E-7882-2763351F5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040" y="925950"/>
            <a:ext cx="3246413" cy="2975130"/>
          </a:xfrm>
          <a:prstGeom prst="rect">
            <a:avLst/>
          </a:prstGeom>
        </p:spPr>
      </p:pic>
      <p:pic>
        <p:nvPicPr>
          <p:cNvPr id="4" name="Picture 3" descr="A human body with large intestine&#10;&#10;Description automatically generated">
            <a:extLst>
              <a:ext uri="{FF2B5EF4-FFF2-40B4-BE49-F238E27FC236}">
                <a16:creationId xmlns:a16="http://schemas.microsoft.com/office/drawing/2014/main" id="{C0DD3C84-8A15-F3EF-6F7F-DBA6B611F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14" y="1054560"/>
            <a:ext cx="2476486" cy="2462879"/>
          </a:xfrm>
          <a:prstGeom prst="rect">
            <a:avLst/>
          </a:prstGeom>
        </p:spPr>
      </p:pic>
      <p:pic>
        <p:nvPicPr>
          <p:cNvPr id="3" name="Picture 2" descr="A doctor performing an ultrasound&#10;&#10;Description automatically generated">
            <a:extLst>
              <a:ext uri="{FF2B5EF4-FFF2-40B4-BE49-F238E27FC236}">
                <a16:creationId xmlns:a16="http://schemas.microsoft.com/office/drawing/2014/main" id="{020C0360-C2CD-3D49-3854-E34EA6AF26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93" y="983516"/>
            <a:ext cx="2604968" cy="260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87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person's stomach&#10;&#10;Description automatically generated">
            <a:extLst>
              <a:ext uri="{FF2B5EF4-FFF2-40B4-BE49-F238E27FC236}">
                <a16:creationId xmlns:a16="http://schemas.microsoft.com/office/drawing/2014/main" id="{EFEA361F-62D2-52CF-3BCF-95FFD7061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987" y="749858"/>
            <a:ext cx="3352426" cy="3072284"/>
          </a:xfrm>
          <a:prstGeom prst="rect">
            <a:avLst/>
          </a:prstGeom>
        </p:spPr>
      </p:pic>
      <p:pic>
        <p:nvPicPr>
          <p:cNvPr id="5" name="Picture 4" descr="A diagram of a human body&#10;&#10;Description automatically generated">
            <a:extLst>
              <a:ext uri="{FF2B5EF4-FFF2-40B4-BE49-F238E27FC236}">
                <a16:creationId xmlns:a16="http://schemas.microsoft.com/office/drawing/2014/main" id="{47CCCE55-5C93-5BDF-DF78-5B95709DD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458" y="707231"/>
            <a:ext cx="2124744" cy="3157538"/>
          </a:xfrm>
          <a:prstGeom prst="rect">
            <a:avLst/>
          </a:prstGeom>
        </p:spPr>
      </p:pic>
      <p:pic>
        <p:nvPicPr>
          <p:cNvPr id="3" name="Picture 2" descr="A person lying in a ct scan machine&#10;&#10;Description automatically generated">
            <a:extLst>
              <a:ext uri="{FF2B5EF4-FFF2-40B4-BE49-F238E27FC236}">
                <a16:creationId xmlns:a16="http://schemas.microsoft.com/office/drawing/2014/main" id="{E9CBC46F-8AB7-37EF-3BC5-AD86E0651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5" y="919879"/>
            <a:ext cx="2875497" cy="263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15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n intestine&#10;&#10;Description automatically generated">
            <a:extLst>
              <a:ext uri="{FF2B5EF4-FFF2-40B4-BE49-F238E27FC236}">
                <a16:creationId xmlns:a16="http://schemas.microsoft.com/office/drawing/2014/main" id="{06DD9FB7-3526-51D2-2D3F-6C579DDF3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3268"/>
            <a:ext cx="2916593" cy="2545461"/>
          </a:xfrm>
          <a:prstGeom prst="rect">
            <a:avLst/>
          </a:prstGeom>
        </p:spPr>
      </p:pic>
      <p:pic>
        <p:nvPicPr>
          <p:cNvPr id="4" name="Picture 3" descr="A close-up of a person's stomach&#10;&#10;Description automatically generated">
            <a:extLst>
              <a:ext uri="{FF2B5EF4-FFF2-40B4-BE49-F238E27FC236}">
                <a16:creationId xmlns:a16="http://schemas.microsoft.com/office/drawing/2014/main" id="{8DA4574A-5C5D-5D5B-C554-BC600B1AF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634" y="901662"/>
            <a:ext cx="3021132" cy="2768675"/>
          </a:xfrm>
          <a:prstGeom prst="rect">
            <a:avLst/>
          </a:prstGeom>
        </p:spPr>
      </p:pic>
      <p:pic>
        <p:nvPicPr>
          <p:cNvPr id="5" name="Picture 4" descr="A diagram of a stomach&#10;&#10;Description automatically generated">
            <a:extLst>
              <a:ext uri="{FF2B5EF4-FFF2-40B4-BE49-F238E27FC236}">
                <a16:creationId xmlns:a16="http://schemas.microsoft.com/office/drawing/2014/main" id="{76D27EA5-5B59-AFEA-74F9-043043E56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591" y="995781"/>
            <a:ext cx="2230679" cy="258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81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the internal organs of a person&#10;&#10;Description automatically generated">
            <a:extLst>
              <a:ext uri="{FF2B5EF4-FFF2-40B4-BE49-F238E27FC236}">
                <a16:creationId xmlns:a16="http://schemas.microsoft.com/office/drawing/2014/main" id="{A2B75FC1-A5D7-14AE-D471-46E52A4DF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49" y="376297"/>
            <a:ext cx="2447815" cy="3819406"/>
          </a:xfrm>
          <a:prstGeom prst="rect">
            <a:avLst/>
          </a:prstGeom>
        </p:spPr>
      </p:pic>
      <p:pic>
        <p:nvPicPr>
          <p:cNvPr id="4" name="Picture 3" descr="A doctor using a machine to check the internal organs of a person&#10;&#10;Description automatically generated">
            <a:extLst>
              <a:ext uri="{FF2B5EF4-FFF2-40B4-BE49-F238E27FC236}">
                <a16:creationId xmlns:a16="http://schemas.microsoft.com/office/drawing/2014/main" id="{A6C62CBF-C020-D4CB-3DEF-91764C745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255" y="945018"/>
            <a:ext cx="2598896" cy="2598896"/>
          </a:xfrm>
          <a:prstGeom prst="rect">
            <a:avLst/>
          </a:prstGeom>
        </p:spPr>
      </p:pic>
      <p:pic>
        <p:nvPicPr>
          <p:cNvPr id="5" name="Picture 4" descr="A diagram of a stomach&#10;&#10;Description automatically generated">
            <a:extLst>
              <a:ext uri="{FF2B5EF4-FFF2-40B4-BE49-F238E27FC236}">
                <a16:creationId xmlns:a16="http://schemas.microsoft.com/office/drawing/2014/main" id="{A35E496E-E4B2-B558-D4F7-5DC6FEE928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010" y="1214745"/>
            <a:ext cx="2188051" cy="205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58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close-up of a human intestine&#10;&#10;Description automatically generated">
            <a:extLst>
              <a:ext uri="{FF2B5EF4-FFF2-40B4-BE49-F238E27FC236}">
                <a16:creationId xmlns:a16="http://schemas.microsoft.com/office/drawing/2014/main" id="{2C1374F6-D61D-5CC1-BF2C-C42A8A821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119" y="884539"/>
            <a:ext cx="3022820" cy="2802922"/>
          </a:xfrm>
          <a:prstGeom prst="rect">
            <a:avLst/>
          </a:prstGeom>
        </p:spPr>
      </p:pic>
      <p:pic>
        <p:nvPicPr>
          <p:cNvPr id="23" name="Picture 22" descr="A black symbol with a white background&#10;&#10;Description automatically generated">
            <a:extLst>
              <a:ext uri="{FF2B5EF4-FFF2-40B4-BE49-F238E27FC236}">
                <a16:creationId xmlns:a16="http://schemas.microsoft.com/office/drawing/2014/main" id="{1564250D-647F-A1DD-DEE9-5DC632A07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5" y="815766"/>
            <a:ext cx="2034248" cy="2940469"/>
          </a:xfrm>
          <a:prstGeom prst="rect">
            <a:avLst/>
          </a:prstGeom>
        </p:spPr>
      </p:pic>
      <p:pic>
        <p:nvPicPr>
          <p:cNvPr id="19" name="Picture 18" descr="A brown liver with spots on it&#10;&#10;Description automatically generated">
            <a:extLst>
              <a:ext uri="{FF2B5EF4-FFF2-40B4-BE49-F238E27FC236}">
                <a16:creationId xmlns:a16="http://schemas.microsoft.com/office/drawing/2014/main" id="{7B57D686-6C11-8312-D083-9032F6602D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807" y="983152"/>
            <a:ext cx="2916593" cy="260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42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edical device being used to treat the knee&#10;&#10;Description automatically generated with medium confidence">
            <a:extLst>
              <a:ext uri="{FF2B5EF4-FFF2-40B4-BE49-F238E27FC236}">
                <a16:creationId xmlns:a16="http://schemas.microsoft.com/office/drawing/2014/main" id="{6DE9A9D4-0025-A8BD-C368-98B34432C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434" y="1024612"/>
            <a:ext cx="2961499" cy="2714025"/>
          </a:xfrm>
          <a:prstGeom prst="rect">
            <a:avLst/>
          </a:prstGeom>
        </p:spPr>
      </p:pic>
      <p:pic>
        <p:nvPicPr>
          <p:cNvPr id="7" name="Picture 6" descr="A close-up of a blue and gold crab claw&#10;&#10;Description automatically generated">
            <a:extLst>
              <a:ext uri="{FF2B5EF4-FFF2-40B4-BE49-F238E27FC236}">
                <a16:creationId xmlns:a16="http://schemas.microsoft.com/office/drawing/2014/main" id="{FC62C432-3344-9F71-445A-D9B38B346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616" y="958147"/>
            <a:ext cx="2463169" cy="2846957"/>
          </a:xfrm>
          <a:prstGeom prst="rect">
            <a:avLst/>
          </a:prstGeom>
        </p:spPr>
      </p:pic>
      <p:pic>
        <p:nvPicPr>
          <p:cNvPr id="9" name="Picture 8" descr="A stomach with a stethoscope&#10;&#10;Description automatically generated">
            <a:extLst>
              <a:ext uri="{FF2B5EF4-FFF2-40B4-BE49-F238E27FC236}">
                <a16:creationId xmlns:a16="http://schemas.microsoft.com/office/drawing/2014/main" id="{C47885A0-1895-1FE4-68A7-9AF6E19FA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346"/>
            <a:ext cx="2926309" cy="264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88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the internal organs of a person&#10;&#10;Description automatically generated">
            <a:extLst>
              <a:ext uri="{FF2B5EF4-FFF2-40B4-BE49-F238E27FC236}">
                <a16:creationId xmlns:a16="http://schemas.microsoft.com/office/drawing/2014/main" id="{5FC7FE6A-4CB9-F826-AA0A-E3D310645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973" y="642709"/>
            <a:ext cx="3189428" cy="3189428"/>
          </a:xfrm>
          <a:prstGeom prst="rect">
            <a:avLst/>
          </a:prstGeom>
        </p:spPr>
      </p:pic>
      <p:pic>
        <p:nvPicPr>
          <p:cNvPr id="7" name="Picture 6" descr="A human body with organs&#10;&#10;Description automatically generated">
            <a:extLst>
              <a:ext uri="{FF2B5EF4-FFF2-40B4-BE49-F238E27FC236}">
                <a16:creationId xmlns:a16="http://schemas.microsoft.com/office/drawing/2014/main" id="{230AA41F-2BC2-949D-7A30-1D98756D6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91286"/>
            <a:ext cx="3189428" cy="3189428"/>
          </a:xfrm>
          <a:prstGeom prst="rect">
            <a:avLst/>
          </a:prstGeom>
        </p:spPr>
      </p:pic>
      <p:pic>
        <p:nvPicPr>
          <p:cNvPr id="9" name="Picture 8" descr="A diagram of a stomach with bacteria&#10;&#10;Description automatically generated">
            <a:extLst>
              <a:ext uri="{FF2B5EF4-FFF2-40B4-BE49-F238E27FC236}">
                <a16:creationId xmlns:a16="http://schemas.microsoft.com/office/drawing/2014/main" id="{5C6275B6-AD76-B9D2-3B3F-70B6067EC2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502" y="1120140"/>
            <a:ext cx="2479396" cy="233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368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bag of liquid&#10;&#10;Description automatically generated">
            <a:extLst>
              <a:ext uri="{FF2B5EF4-FFF2-40B4-BE49-F238E27FC236}">
                <a16:creationId xmlns:a16="http://schemas.microsoft.com/office/drawing/2014/main" id="{2D981438-C50F-EC15-6652-FE1BD248B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028" y="328941"/>
            <a:ext cx="2811423" cy="3914119"/>
          </a:xfrm>
          <a:prstGeom prst="rect">
            <a:avLst/>
          </a:prstGeom>
        </p:spPr>
      </p:pic>
      <p:pic>
        <p:nvPicPr>
          <p:cNvPr id="7" name="Picture 6" descr="A close-up of a white bag&#10;&#10;Description automatically generated">
            <a:extLst>
              <a:ext uri="{FF2B5EF4-FFF2-40B4-BE49-F238E27FC236}">
                <a16:creationId xmlns:a16="http://schemas.microsoft.com/office/drawing/2014/main" id="{F0F48496-CDDE-48FA-2846-05BA2D936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819" y="1230465"/>
            <a:ext cx="1416763" cy="2111070"/>
          </a:xfrm>
          <a:prstGeom prst="rect">
            <a:avLst/>
          </a:prstGeom>
        </p:spPr>
      </p:pic>
      <p:pic>
        <p:nvPicPr>
          <p:cNvPr id="9" name="Picture 8" descr="A diagram of a person's body&#10;&#10;Description automatically generated">
            <a:extLst>
              <a:ext uri="{FF2B5EF4-FFF2-40B4-BE49-F238E27FC236}">
                <a16:creationId xmlns:a16="http://schemas.microsoft.com/office/drawing/2014/main" id="{830DD1A1-CF97-E3D0-C782-AD84EC6E6E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941"/>
            <a:ext cx="2916593" cy="349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203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syringe&#10;&#10;Description automatically generated">
            <a:extLst>
              <a:ext uri="{FF2B5EF4-FFF2-40B4-BE49-F238E27FC236}">
                <a16:creationId xmlns:a16="http://schemas.microsoft.com/office/drawing/2014/main" id="{7543FC1B-37A0-A0C1-58B8-8AF35BD32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826" y="655011"/>
            <a:ext cx="3638385" cy="3373707"/>
          </a:xfrm>
          <a:prstGeom prst="rect">
            <a:avLst/>
          </a:prstGeom>
        </p:spPr>
      </p:pic>
      <p:pic>
        <p:nvPicPr>
          <p:cNvPr id="7" name="Picture 6" descr="A human liver with a glowing red spot&#10;&#10;Description automatically generated">
            <a:extLst>
              <a:ext uri="{FF2B5EF4-FFF2-40B4-BE49-F238E27FC236}">
                <a16:creationId xmlns:a16="http://schemas.microsoft.com/office/drawing/2014/main" id="{DA934116-BAAD-672F-6748-18C0DD22E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036" y="943318"/>
            <a:ext cx="2685364" cy="2685364"/>
          </a:xfrm>
          <a:prstGeom prst="rect">
            <a:avLst/>
          </a:prstGeom>
        </p:spPr>
      </p:pic>
      <p:pic>
        <p:nvPicPr>
          <p:cNvPr id="9" name="Picture 8" descr="A human liver on a white background&#10;&#10;Description automatically generated">
            <a:extLst>
              <a:ext uri="{FF2B5EF4-FFF2-40B4-BE49-F238E27FC236}">
                <a16:creationId xmlns:a16="http://schemas.microsoft.com/office/drawing/2014/main" id="{5ED2672F-0BE7-E39B-F996-80B599F34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83" y="943318"/>
            <a:ext cx="2685364" cy="268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07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human stomach&#10;&#10;Description automatically generated">
            <a:extLst>
              <a:ext uri="{FF2B5EF4-FFF2-40B4-BE49-F238E27FC236}">
                <a16:creationId xmlns:a16="http://schemas.microsoft.com/office/drawing/2014/main" id="{C19DD31D-5840-F2FF-F5FA-C8146F0EE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947" y="1147915"/>
            <a:ext cx="2660998" cy="2467421"/>
          </a:xfrm>
          <a:prstGeom prst="rect">
            <a:avLst/>
          </a:prstGeom>
        </p:spPr>
      </p:pic>
      <p:pic>
        <p:nvPicPr>
          <p:cNvPr id="7" name="Picture 6" descr="A black symbol with a male symbol&#10;&#10;Description automatically generated">
            <a:extLst>
              <a:ext uri="{FF2B5EF4-FFF2-40B4-BE49-F238E27FC236}">
                <a16:creationId xmlns:a16="http://schemas.microsoft.com/office/drawing/2014/main" id="{7FCB05FB-91F7-B31C-65FA-C70D9948F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61" y="184598"/>
            <a:ext cx="3124140" cy="4018683"/>
          </a:xfrm>
          <a:prstGeom prst="rect">
            <a:avLst/>
          </a:prstGeom>
        </p:spPr>
      </p:pic>
      <p:pic>
        <p:nvPicPr>
          <p:cNvPr id="9" name="Picture 8" descr="A carton of milk with a lid&#10;&#10;Description automatically generated">
            <a:extLst>
              <a:ext uri="{FF2B5EF4-FFF2-40B4-BE49-F238E27FC236}">
                <a16:creationId xmlns:a16="http://schemas.microsoft.com/office/drawing/2014/main" id="{B42CB774-6FAC-9C2E-6A27-D7B4059787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09" y="559969"/>
            <a:ext cx="2456078" cy="364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010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lying in a ct scan machine&#10;&#10;Description automatically generated">
            <a:extLst>
              <a:ext uri="{FF2B5EF4-FFF2-40B4-BE49-F238E27FC236}">
                <a16:creationId xmlns:a16="http://schemas.microsoft.com/office/drawing/2014/main" id="{63A03F51-D0EC-B5E8-81DA-99E229B6F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609" y="677113"/>
            <a:ext cx="3511182" cy="3217774"/>
          </a:xfrm>
          <a:prstGeom prst="rect">
            <a:avLst/>
          </a:prstGeom>
        </p:spPr>
      </p:pic>
      <p:pic>
        <p:nvPicPr>
          <p:cNvPr id="7" name="Picture 6" descr="A diagram of a stomach&#10;&#10;Description automatically generated">
            <a:extLst>
              <a:ext uri="{FF2B5EF4-FFF2-40B4-BE49-F238E27FC236}">
                <a16:creationId xmlns:a16="http://schemas.microsoft.com/office/drawing/2014/main" id="{4886234C-01FD-4182-5E15-68070F751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724" y="919442"/>
            <a:ext cx="2479396" cy="2924366"/>
          </a:xfrm>
          <a:prstGeom prst="rect">
            <a:avLst/>
          </a:prstGeom>
        </p:spPr>
      </p:pic>
      <p:pic>
        <p:nvPicPr>
          <p:cNvPr id="9" name="Picture 8" descr="A diagram of a stomach with transparent balls&#10;&#10;Description automatically generated">
            <a:extLst>
              <a:ext uri="{FF2B5EF4-FFF2-40B4-BE49-F238E27FC236}">
                <a16:creationId xmlns:a16="http://schemas.microsoft.com/office/drawing/2014/main" id="{E9FAF064-94D0-324E-50EE-97DB902A56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17" y="1119169"/>
            <a:ext cx="2479396" cy="233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146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human stomach&#10;&#10;Description automatically generated">
            <a:extLst>
              <a:ext uri="{FF2B5EF4-FFF2-40B4-BE49-F238E27FC236}">
                <a16:creationId xmlns:a16="http://schemas.microsoft.com/office/drawing/2014/main" id="{0469A57D-0925-534C-8280-378C79088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0140"/>
            <a:ext cx="2479396" cy="2331720"/>
          </a:xfrm>
          <a:prstGeom prst="rect">
            <a:avLst/>
          </a:prstGeom>
        </p:spPr>
      </p:pic>
      <p:pic>
        <p:nvPicPr>
          <p:cNvPr id="9" name="Picture 8" descr="A person holding his stomach&#10;&#10;Description automatically generated">
            <a:extLst>
              <a:ext uri="{FF2B5EF4-FFF2-40B4-BE49-F238E27FC236}">
                <a16:creationId xmlns:a16="http://schemas.microsoft.com/office/drawing/2014/main" id="{10028341-02D0-430F-A832-6831B5C56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763" y="801715"/>
            <a:ext cx="3192875" cy="2926066"/>
          </a:xfrm>
          <a:prstGeom prst="rect">
            <a:avLst/>
          </a:prstGeom>
        </p:spPr>
      </p:pic>
      <p:pic>
        <p:nvPicPr>
          <p:cNvPr id="5" name="Picture 4" descr="A large intestine and large intestine&#10;&#10;Description automatically generated">
            <a:extLst>
              <a:ext uri="{FF2B5EF4-FFF2-40B4-BE49-F238E27FC236}">
                <a16:creationId xmlns:a16="http://schemas.microsoft.com/office/drawing/2014/main" id="{9D7A20BC-1E43-7FA6-818D-1A4AF19985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336" y="844220"/>
            <a:ext cx="3034064" cy="281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46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human body&#10;&#10;Description automatically generated">
            <a:extLst>
              <a:ext uri="{FF2B5EF4-FFF2-40B4-BE49-F238E27FC236}">
                <a16:creationId xmlns:a16="http://schemas.microsoft.com/office/drawing/2014/main" id="{CAC312F0-5E8A-F226-CAF7-813B27A71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74" y="673833"/>
            <a:ext cx="2776819" cy="3224332"/>
          </a:xfrm>
          <a:prstGeom prst="rect">
            <a:avLst/>
          </a:prstGeom>
        </p:spPr>
      </p:pic>
      <p:pic>
        <p:nvPicPr>
          <p:cNvPr id="7" name="Picture 6" descr="A diagram of the human stomach&#10;&#10;Description automatically generated">
            <a:extLst>
              <a:ext uri="{FF2B5EF4-FFF2-40B4-BE49-F238E27FC236}">
                <a16:creationId xmlns:a16="http://schemas.microsoft.com/office/drawing/2014/main" id="{F82C9FB8-F510-B0FB-B01C-963A88BBF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675" y="604004"/>
            <a:ext cx="2637444" cy="3164581"/>
          </a:xfrm>
          <a:prstGeom prst="rect">
            <a:avLst/>
          </a:prstGeom>
        </p:spPr>
      </p:pic>
      <p:pic>
        <p:nvPicPr>
          <p:cNvPr id="9" name="Picture 8" descr="A diagram of a human body&#10;&#10;Description automatically generated">
            <a:extLst>
              <a:ext uri="{FF2B5EF4-FFF2-40B4-BE49-F238E27FC236}">
                <a16:creationId xmlns:a16="http://schemas.microsoft.com/office/drawing/2014/main" id="{17FD3F83-6B39-28C6-D17A-589204D36F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4836"/>
            <a:ext cx="2625293" cy="310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09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the reproductive system&#10;&#10;Description automatically generated">
            <a:extLst>
              <a:ext uri="{FF2B5EF4-FFF2-40B4-BE49-F238E27FC236}">
                <a16:creationId xmlns:a16="http://schemas.microsoft.com/office/drawing/2014/main" id="{8824C80A-5B8F-5529-FA61-1D985D108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8" y="889397"/>
            <a:ext cx="2688308" cy="2638159"/>
          </a:xfrm>
          <a:prstGeom prst="rect">
            <a:avLst/>
          </a:prstGeom>
        </p:spPr>
      </p:pic>
      <p:pic>
        <p:nvPicPr>
          <p:cNvPr id="9" name="Picture 8" descr="A close-up of a bottle&#10;&#10;Description automatically generated">
            <a:extLst>
              <a:ext uri="{FF2B5EF4-FFF2-40B4-BE49-F238E27FC236}">
                <a16:creationId xmlns:a16="http://schemas.microsoft.com/office/drawing/2014/main" id="{5F10DEDB-7D7D-7D70-F6F0-8F47B89F4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134" y="1144429"/>
            <a:ext cx="2283143" cy="2283143"/>
          </a:xfrm>
          <a:prstGeom prst="rect">
            <a:avLst/>
          </a:prstGeom>
        </p:spPr>
      </p:pic>
      <p:pic>
        <p:nvPicPr>
          <p:cNvPr id="11" name="Picture 10" descr="A close-up of a person's body&#10;&#10;Description automatically generated">
            <a:extLst>
              <a:ext uri="{FF2B5EF4-FFF2-40B4-BE49-F238E27FC236}">
                <a16:creationId xmlns:a16="http://schemas.microsoft.com/office/drawing/2014/main" id="{F1DB0A56-AD0F-2C8F-6725-1606259578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650" y="941132"/>
            <a:ext cx="2934996" cy="268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862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human stomach with a drawing&#10;&#10;Description automatically generated with medium confidence">
            <a:extLst>
              <a:ext uri="{FF2B5EF4-FFF2-40B4-BE49-F238E27FC236}">
                <a16:creationId xmlns:a16="http://schemas.microsoft.com/office/drawing/2014/main" id="{B8D23CE8-4357-6F0A-FBAD-3EEF75078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" y="1119169"/>
            <a:ext cx="2479396" cy="2333663"/>
          </a:xfrm>
          <a:prstGeom prst="rect">
            <a:avLst/>
          </a:prstGeom>
        </p:spPr>
      </p:pic>
      <p:pic>
        <p:nvPicPr>
          <p:cNvPr id="5" name="Picture 4" descr="A pile of pasta&#10;&#10;Description automatically generated">
            <a:extLst>
              <a:ext uri="{FF2B5EF4-FFF2-40B4-BE49-F238E27FC236}">
                <a16:creationId xmlns:a16="http://schemas.microsoft.com/office/drawing/2014/main" id="{FFD35407-F4B6-4CDC-5F5A-ADCB8577C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023" y="1144429"/>
            <a:ext cx="3286909" cy="2198132"/>
          </a:xfrm>
          <a:prstGeom prst="rect">
            <a:avLst/>
          </a:prstGeom>
        </p:spPr>
      </p:pic>
      <p:pic>
        <p:nvPicPr>
          <p:cNvPr id="11" name="Picture 10" descr="A pregnant person holding her belly&#10;&#10;Description automatically generated">
            <a:extLst>
              <a:ext uri="{FF2B5EF4-FFF2-40B4-BE49-F238E27FC236}">
                <a16:creationId xmlns:a16="http://schemas.microsoft.com/office/drawing/2014/main" id="{4E13966C-AC6B-5D71-B6E7-ECBEB2ED4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162" y="953277"/>
            <a:ext cx="2127851" cy="266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71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leeping in a bed&#10;&#10;Description automatically generated">
            <a:extLst>
              <a:ext uri="{FF2B5EF4-FFF2-40B4-BE49-F238E27FC236}">
                <a16:creationId xmlns:a16="http://schemas.microsoft.com/office/drawing/2014/main" id="{AAA60DA4-5BB4-291F-D65B-E07829B01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2" y="1057245"/>
            <a:ext cx="2784270" cy="2551606"/>
          </a:xfrm>
          <a:prstGeom prst="rect">
            <a:avLst/>
          </a:prstGeom>
        </p:spPr>
      </p:pic>
      <p:pic>
        <p:nvPicPr>
          <p:cNvPr id="7" name="Picture 6" descr="A brown poop with eyes and a smiling face&#10;&#10;Description automatically generated">
            <a:extLst>
              <a:ext uri="{FF2B5EF4-FFF2-40B4-BE49-F238E27FC236}">
                <a16:creationId xmlns:a16="http://schemas.microsoft.com/office/drawing/2014/main" id="{3F4BE1B0-C9FF-8E00-EF50-F5603E0DF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710" y="646509"/>
            <a:ext cx="3278981" cy="3278981"/>
          </a:xfrm>
          <a:prstGeom prst="rect">
            <a:avLst/>
          </a:prstGeom>
        </p:spPr>
      </p:pic>
      <p:pic>
        <p:nvPicPr>
          <p:cNvPr id="9" name="Picture 8" descr="A diagram of a human body&#10;&#10;Description automatically generated">
            <a:extLst>
              <a:ext uri="{FF2B5EF4-FFF2-40B4-BE49-F238E27FC236}">
                <a16:creationId xmlns:a16="http://schemas.microsoft.com/office/drawing/2014/main" id="{6B3423B5-92DB-6ED8-80AA-A5DB5DF64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655" y="818802"/>
            <a:ext cx="1986379" cy="293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70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stomach&#10;&#10;Description automatically generated">
            <a:extLst>
              <a:ext uri="{FF2B5EF4-FFF2-40B4-BE49-F238E27FC236}">
                <a16:creationId xmlns:a16="http://schemas.microsoft.com/office/drawing/2014/main" id="{B92E3452-00BF-4194-A894-CE4B3F956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898" y="1118197"/>
            <a:ext cx="2468368" cy="2468368"/>
          </a:xfrm>
          <a:prstGeom prst="rect">
            <a:avLst/>
          </a:prstGeom>
        </p:spPr>
      </p:pic>
      <p:pic>
        <p:nvPicPr>
          <p:cNvPr id="7" name="Picture 6" descr="A medically designed stomach with a tube attached to it&#10;&#10;Description automatically generated">
            <a:extLst>
              <a:ext uri="{FF2B5EF4-FFF2-40B4-BE49-F238E27FC236}">
                <a16:creationId xmlns:a16="http://schemas.microsoft.com/office/drawing/2014/main" id="{DDF1F87A-D857-6023-729A-6D63A2654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502" y="1120140"/>
            <a:ext cx="2479396" cy="2333663"/>
          </a:xfrm>
          <a:prstGeom prst="rect">
            <a:avLst/>
          </a:prstGeom>
        </p:spPr>
      </p:pic>
      <p:pic>
        <p:nvPicPr>
          <p:cNvPr id="9" name="Picture 8" descr="A close-up of a stomach&#10;&#10;Description automatically generated">
            <a:extLst>
              <a:ext uri="{FF2B5EF4-FFF2-40B4-BE49-F238E27FC236}">
                <a16:creationId xmlns:a16="http://schemas.microsoft.com/office/drawing/2014/main" id="{4ABFE7A9-0D5D-EE06-4EB4-BFFD9BA454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34" y="1120140"/>
            <a:ext cx="2479396" cy="233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858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stomach&#10;&#10;Description automatically generated">
            <a:extLst>
              <a:ext uri="{FF2B5EF4-FFF2-40B4-BE49-F238E27FC236}">
                <a16:creationId xmlns:a16="http://schemas.microsoft.com/office/drawing/2014/main" id="{EA034A3D-D969-2893-955E-2ECB63E37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0140"/>
            <a:ext cx="2479396" cy="2331720"/>
          </a:xfrm>
          <a:prstGeom prst="rect">
            <a:avLst/>
          </a:prstGeom>
        </p:spPr>
      </p:pic>
      <p:pic>
        <p:nvPicPr>
          <p:cNvPr id="7" name="Picture 6" descr="A close-up of a syringe&#10;&#10;Description automatically generated">
            <a:extLst>
              <a:ext uri="{FF2B5EF4-FFF2-40B4-BE49-F238E27FC236}">
                <a16:creationId xmlns:a16="http://schemas.microsoft.com/office/drawing/2014/main" id="{EF40C4C4-FEE5-758C-6D09-A854919A0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271" y="885717"/>
            <a:ext cx="2826636" cy="2590432"/>
          </a:xfrm>
          <a:prstGeom prst="rect">
            <a:avLst/>
          </a:prstGeom>
        </p:spPr>
      </p:pic>
      <p:pic>
        <p:nvPicPr>
          <p:cNvPr id="9" name="Picture 8" descr="A pink object with a white background&#10;&#10;Description automatically generated">
            <a:extLst>
              <a:ext uri="{FF2B5EF4-FFF2-40B4-BE49-F238E27FC236}">
                <a16:creationId xmlns:a16="http://schemas.microsoft.com/office/drawing/2014/main" id="{A39C3277-E4B9-03AB-76FA-19FF7AE38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1619760"/>
            <a:ext cx="2914650" cy="115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214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hand&#10;&#10;Description automatically generated">
            <a:extLst>
              <a:ext uri="{FF2B5EF4-FFF2-40B4-BE49-F238E27FC236}">
                <a16:creationId xmlns:a16="http://schemas.microsoft.com/office/drawing/2014/main" id="{AE42876F-6D16-422A-CFC0-B769647B7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904" y="536239"/>
            <a:ext cx="2916593" cy="3499523"/>
          </a:xfrm>
          <a:prstGeom prst="rect">
            <a:avLst/>
          </a:prstGeom>
        </p:spPr>
      </p:pic>
      <p:pic>
        <p:nvPicPr>
          <p:cNvPr id="7" name="Picture 6" descr="A diagram of a human stomach&#10;&#10;Description automatically generated">
            <a:extLst>
              <a:ext uri="{FF2B5EF4-FFF2-40B4-BE49-F238E27FC236}">
                <a16:creationId xmlns:a16="http://schemas.microsoft.com/office/drawing/2014/main" id="{0611FF12-609F-A3E5-9EF3-1CC0BCCA6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6" y="961778"/>
            <a:ext cx="2870497" cy="2648445"/>
          </a:xfrm>
          <a:prstGeom prst="rect">
            <a:avLst/>
          </a:prstGeom>
        </p:spPr>
      </p:pic>
      <p:pic>
        <p:nvPicPr>
          <p:cNvPr id="9" name="Picture 8" descr="A diagram of a stomach&#10;&#10;Description automatically generated">
            <a:extLst>
              <a:ext uri="{FF2B5EF4-FFF2-40B4-BE49-F238E27FC236}">
                <a16:creationId xmlns:a16="http://schemas.microsoft.com/office/drawing/2014/main" id="{E3D718EA-AC9A-7271-D888-1B6B8E261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967" y="831590"/>
            <a:ext cx="2479396" cy="290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68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stomach&#10;&#10;Description automatically generated">
            <a:extLst>
              <a:ext uri="{FF2B5EF4-FFF2-40B4-BE49-F238E27FC236}">
                <a16:creationId xmlns:a16="http://schemas.microsoft.com/office/drawing/2014/main" id="{C8C02DA7-ECCA-A2F1-6666-B529013A1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005" y="830513"/>
            <a:ext cx="2342134" cy="2747786"/>
          </a:xfrm>
          <a:prstGeom prst="rect">
            <a:avLst/>
          </a:prstGeom>
        </p:spPr>
      </p:pic>
      <p:pic>
        <p:nvPicPr>
          <p:cNvPr id="7" name="Picture 6" descr="A close-up of a person's body&#10;&#10;Description automatically generated">
            <a:extLst>
              <a:ext uri="{FF2B5EF4-FFF2-40B4-BE49-F238E27FC236}">
                <a16:creationId xmlns:a16="http://schemas.microsoft.com/office/drawing/2014/main" id="{CF6CB37C-DC98-C8C3-83E5-E1E3AAD38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075"/>
            <a:ext cx="3312671" cy="3035851"/>
          </a:xfrm>
          <a:prstGeom prst="rect">
            <a:avLst/>
          </a:prstGeom>
        </p:spPr>
      </p:pic>
      <p:pic>
        <p:nvPicPr>
          <p:cNvPr id="11" name="Picture 10" descr="A bunch of wheat on a white background&#10;&#10;Description automatically generated">
            <a:extLst>
              <a:ext uri="{FF2B5EF4-FFF2-40B4-BE49-F238E27FC236}">
                <a16:creationId xmlns:a16="http://schemas.microsoft.com/office/drawing/2014/main" id="{A0814744-7CA9-37C5-8702-4350FD33FB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769" y="967974"/>
            <a:ext cx="2472863" cy="247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192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doctor performing an ultrasound&#10;&#10;Description automatically generated">
            <a:extLst>
              <a:ext uri="{FF2B5EF4-FFF2-40B4-BE49-F238E27FC236}">
                <a16:creationId xmlns:a16="http://schemas.microsoft.com/office/drawing/2014/main" id="{60D3DFB3-7C8D-E267-60F5-C2669D9F4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397" y="513793"/>
            <a:ext cx="3867607" cy="354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88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</TotalTime>
  <Words>281</Words>
  <Application>Microsoft Office PowerPoint</Application>
  <PresentationFormat>Custom</PresentationFormat>
  <Paragraphs>19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Lindsey Topp</dc:creator>
  <cp:lastModifiedBy>Claire Neumann</cp:lastModifiedBy>
  <cp:revision>27</cp:revision>
  <dcterms:created xsi:type="dcterms:W3CDTF">2018-03-09T18:47:47Z</dcterms:created>
  <dcterms:modified xsi:type="dcterms:W3CDTF">2024-05-07T21:23:54Z</dcterms:modified>
</cp:coreProperties>
</file>